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7ED364A2-4575-4D72-AF4E-82E7FAFC9A7D}" type="datetimeFigureOut">
              <a:rPr lang="en-IN" smtClean="0"/>
              <a:t>17-03-2023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4E8E2F-4341-42BF-BFF6-6BEC2FDAB191}"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5119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D364A2-4575-4D72-AF4E-82E7FAFC9A7D}" type="datetimeFigureOut">
              <a:rPr lang="en-IN" smtClean="0"/>
              <a:t>17-03-2023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4E8E2F-4341-42BF-BFF6-6BEC2FDAB191}" type="slidenum">
              <a:rPr lang="en-IN" smtClean="0"/>
              <a:t>‹#›</a:t>
            </a:fld>
            <a:endParaRPr lang="en-IN"/>
          </a:p>
        </p:txBody>
      </p:sp>
    </p:spTree>
    <p:extLst>
      <p:ext uri="{BB962C8B-B14F-4D97-AF65-F5344CB8AC3E}">
        <p14:creationId xmlns:p14="http://schemas.microsoft.com/office/powerpoint/2010/main" val="3793835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D364A2-4575-4D72-AF4E-82E7FAFC9A7D}" type="datetimeFigureOut">
              <a:rPr lang="en-IN" smtClean="0"/>
              <a:t>17-03-2023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4E8E2F-4341-42BF-BFF6-6BEC2FDAB191}" type="slidenum">
              <a:rPr lang="en-IN" smtClean="0"/>
              <a:t>‹#›</a:t>
            </a:fld>
            <a:endParaRPr lang="en-IN"/>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2959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D364A2-4575-4D72-AF4E-82E7FAFC9A7D}" type="datetimeFigureOut">
              <a:rPr lang="en-IN" smtClean="0"/>
              <a:t>17-03-2023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4E8E2F-4341-42BF-BFF6-6BEC2FDAB191}" type="slidenum">
              <a:rPr lang="en-IN" smtClean="0"/>
              <a:t>‹#›</a:t>
            </a:fld>
            <a:endParaRPr lang="en-IN"/>
          </a:p>
        </p:txBody>
      </p:sp>
    </p:spTree>
    <p:extLst>
      <p:ext uri="{BB962C8B-B14F-4D97-AF65-F5344CB8AC3E}">
        <p14:creationId xmlns:p14="http://schemas.microsoft.com/office/powerpoint/2010/main" val="1492385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D364A2-4575-4D72-AF4E-82E7FAFC9A7D}" type="datetimeFigureOut">
              <a:rPr lang="en-IN" smtClean="0"/>
              <a:t>17-03-2023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4E8E2F-4341-42BF-BFF6-6BEC2FDAB191}"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056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D364A2-4575-4D72-AF4E-82E7FAFC9A7D}" type="datetimeFigureOut">
              <a:rPr lang="en-IN" smtClean="0"/>
              <a:t>17-03-2023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C4E8E2F-4341-42BF-BFF6-6BEC2FDAB191}" type="slidenum">
              <a:rPr lang="en-IN" smtClean="0"/>
              <a:t>‹#›</a:t>
            </a:fld>
            <a:endParaRPr lang="en-IN"/>
          </a:p>
        </p:txBody>
      </p:sp>
    </p:spTree>
    <p:extLst>
      <p:ext uri="{BB962C8B-B14F-4D97-AF65-F5344CB8AC3E}">
        <p14:creationId xmlns:p14="http://schemas.microsoft.com/office/powerpoint/2010/main" val="4236556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D364A2-4575-4D72-AF4E-82E7FAFC9A7D}" type="datetimeFigureOut">
              <a:rPr lang="en-IN" smtClean="0"/>
              <a:t>17-03-2023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C4E8E2F-4341-42BF-BFF6-6BEC2FDAB191}" type="slidenum">
              <a:rPr lang="en-IN" smtClean="0"/>
              <a:t>‹#›</a:t>
            </a:fld>
            <a:endParaRPr lang="en-IN"/>
          </a:p>
        </p:txBody>
      </p:sp>
    </p:spTree>
    <p:extLst>
      <p:ext uri="{BB962C8B-B14F-4D97-AF65-F5344CB8AC3E}">
        <p14:creationId xmlns:p14="http://schemas.microsoft.com/office/powerpoint/2010/main" val="328052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D364A2-4575-4D72-AF4E-82E7FAFC9A7D}" type="datetimeFigureOut">
              <a:rPr lang="en-IN" smtClean="0"/>
              <a:t>17-03-2023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C4E8E2F-4341-42BF-BFF6-6BEC2FDAB191}" type="slidenum">
              <a:rPr lang="en-IN" smtClean="0"/>
              <a:t>‹#›</a:t>
            </a:fld>
            <a:endParaRPr lang="en-IN"/>
          </a:p>
        </p:txBody>
      </p:sp>
    </p:spTree>
    <p:extLst>
      <p:ext uri="{BB962C8B-B14F-4D97-AF65-F5344CB8AC3E}">
        <p14:creationId xmlns:p14="http://schemas.microsoft.com/office/powerpoint/2010/main" val="113837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D364A2-4575-4D72-AF4E-82E7FAFC9A7D}" type="datetimeFigureOut">
              <a:rPr lang="en-IN" smtClean="0"/>
              <a:t>17-03-2023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C4E8E2F-4341-42BF-BFF6-6BEC2FDAB191}" type="slidenum">
              <a:rPr lang="en-IN" smtClean="0"/>
              <a:t>‹#›</a:t>
            </a:fld>
            <a:endParaRPr lang="en-IN"/>
          </a:p>
        </p:txBody>
      </p:sp>
    </p:spTree>
    <p:extLst>
      <p:ext uri="{BB962C8B-B14F-4D97-AF65-F5344CB8AC3E}">
        <p14:creationId xmlns:p14="http://schemas.microsoft.com/office/powerpoint/2010/main" val="3970813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D364A2-4575-4D72-AF4E-82E7FAFC9A7D}" type="datetimeFigureOut">
              <a:rPr lang="en-IN" smtClean="0"/>
              <a:t>17-03-2023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C4E8E2F-4341-42BF-BFF6-6BEC2FDAB191}" type="slidenum">
              <a:rPr lang="en-IN" smtClean="0"/>
              <a:t>‹#›</a:t>
            </a:fld>
            <a:endParaRPr lang="en-IN"/>
          </a:p>
        </p:txBody>
      </p:sp>
    </p:spTree>
    <p:extLst>
      <p:ext uri="{BB962C8B-B14F-4D97-AF65-F5344CB8AC3E}">
        <p14:creationId xmlns:p14="http://schemas.microsoft.com/office/powerpoint/2010/main" val="4249643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D364A2-4575-4D72-AF4E-82E7FAFC9A7D}" type="datetimeFigureOut">
              <a:rPr lang="en-IN" smtClean="0"/>
              <a:t>17-03-2023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C4E8E2F-4341-42BF-BFF6-6BEC2FDAB191}"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6053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ED364A2-4575-4D72-AF4E-82E7FAFC9A7D}" type="datetimeFigureOut">
              <a:rPr lang="en-IN" smtClean="0"/>
              <a:t>17-03-2023</a:t>
            </a:fld>
            <a:endParaRPr lang="en-IN"/>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IN"/>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C4E8E2F-4341-42BF-BFF6-6BEC2FDAB191}" type="slidenum">
              <a:rPr lang="en-IN" smtClean="0"/>
              <a:t>‹#›</a:t>
            </a:fld>
            <a:endParaRPr lang="en-IN"/>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327921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5D863-7AD3-A78D-16CB-BB1237190EAB}"/>
              </a:ext>
            </a:extLst>
          </p:cNvPr>
          <p:cNvSpPr>
            <a:spLocks noGrp="1"/>
          </p:cNvSpPr>
          <p:nvPr>
            <p:ph type="ctrTitle"/>
          </p:nvPr>
        </p:nvSpPr>
        <p:spPr/>
        <p:txBody>
          <a:bodyPr/>
          <a:lstStyle/>
          <a:p>
            <a:endParaRPr lang="en-IN" dirty="0"/>
          </a:p>
        </p:txBody>
      </p:sp>
      <p:sp>
        <p:nvSpPr>
          <p:cNvPr id="3" name="Subtitle 2">
            <a:extLst>
              <a:ext uri="{FF2B5EF4-FFF2-40B4-BE49-F238E27FC236}">
                <a16:creationId xmlns:a16="http://schemas.microsoft.com/office/drawing/2014/main" id="{6AFE77E6-B0E8-7735-FA3B-CA585CC4977D}"/>
              </a:ext>
            </a:extLst>
          </p:cNvPr>
          <p:cNvSpPr>
            <a:spLocks noGrp="1"/>
          </p:cNvSpPr>
          <p:nvPr>
            <p:ph type="subTitle" idx="1"/>
          </p:nvPr>
        </p:nvSpPr>
        <p:spPr/>
        <p:txBody>
          <a:bodyPr/>
          <a:lstStyle/>
          <a:p>
            <a:endParaRPr lang="en-IN"/>
          </a:p>
        </p:txBody>
      </p:sp>
      <p:pic>
        <p:nvPicPr>
          <p:cNvPr id="1026" name="Picture 2" descr="What are the main types of tourism distribution channels? - Hotelmize">
            <a:extLst>
              <a:ext uri="{FF2B5EF4-FFF2-40B4-BE49-F238E27FC236}">
                <a16:creationId xmlns:a16="http://schemas.microsoft.com/office/drawing/2014/main" id="{E82A7632-5064-B7A8-CA81-BEA4524F7F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42888"/>
            <a:ext cx="12192000" cy="6372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0833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D9B56-3816-8788-BDE2-AAF418F19056}"/>
              </a:ext>
            </a:extLst>
          </p:cNvPr>
          <p:cNvSpPr>
            <a:spLocks noGrp="1"/>
          </p:cNvSpPr>
          <p:nvPr>
            <p:ph type="title"/>
          </p:nvPr>
        </p:nvSpPr>
        <p:spPr>
          <a:xfrm>
            <a:off x="1295402" y="1427583"/>
            <a:ext cx="9601196" cy="858415"/>
          </a:xfrm>
        </p:spPr>
        <p:txBody>
          <a:bodyPr>
            <a:noAutofit/>
          </a:bodyPr>
          <a:lstStyle/>
          <a:p>
            <a:pPr algn="ctr"/>
            <a:r>
              <a:rPr lang="en-US" sz="2800" b="1" i="0" dirty="0">
                <a:solidFill>
                  <a:srgbClr val="212934"/>
                </a:solidFill>
                <a:effectLst/>
                <a:latin typeface="Stencil" panose="040409050D0802020404" pitchFamily="82" charset="0"/>
              </a:rPr>
              <a:t>Meaning and Definitions of International Distribution Channels:</a:t>
            </a:r>
            <a:br>
              <a:rPr lang="en-US" sz="2800" b="0" i="0" dirty="0">
                <a:solidFill>
                  <a:srgbClr val="212934"/>
                </a:solidFill>
                <a:effectLst/>
                <a:latin typeface="Stencil" panose="040409050D0802020404" pitchFamily="82" charset="0"/>
              </a:rPr>
            </a:br>
            <a:endParaRPr lang="en-IN" sz="2800" dirty="0">
              <a:latin typeface="Stencil" panose="040409050D0802020404" pitchFamily="82" charset="0"/>
            </a:endParaRPr>
          </a:p>
        </p:txBody>
      </p:sp>
      <p:sp>
        <p:nvSpPr>
          <p:cNvPr id="3" name="Content Placeholder 2">
            <a:extLst>
              <a:ext uri="{FF2B5EF4-FFF2-40B4-BE49-F238E27FC236}">
                <a16:creationId xmlns:a16="http://schemas.microsoft.com/office/drawing/2014/main" id="{F3BB9859-BCA3-0F0A-18DD-034233900C20}"/>
              </a:ext>
            </a:extLst>
          </p:cNvPr>
          <p:cNvSpPr>
            <a:spLocks noGrp="1"/>
          </p:cNvSpPr>
          <p:nvPr>
            <p:ph idx="1"/>
          </p:nvPr>
        </p:nvSpPr>
        <p:spPr/>
        <p:txBody>
          <a:bodyPr/>
          <a:lstStyle/>
          <a:p>
            <a:pPr marL="0" indent="0" algn="just">
              <a:buNone/>
            </a:pPr>
            <a:r>
              <a:rPr lang="en-US" b="0" i="0" dirty="0">
                <a:solidFill>
                  <a:srgbClr val="000000"/>
                </a:solidFill>
                <a:effectLst/>
                <a:latin typeface="Times New Roman" panose="02020603050405020304" pitchFamily="18" charset="0"/>
                <a:cs typeface="Times New Roman" panose="02020603050405020304" pitchFamily="18" charset="0"/>
              </a:rPr>
              <a:t>The sole objective of production of any commodity is to help the goods reach the ultimate consumers. In the era of modem large scale production and specialization it is not possible for the producer to fulfill this work in all circumstances. The size of market has become quite large. Therefore, the producer has to face numerous difficulties if he undertakes the distribution works himself.</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9267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65170-8B69-810B-6FA1-0F9DA63E80B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72C0131-21C1-8D2E-49BC-3F6D6707895F}"/>
              </a:ext>
            </a:extLst>
          </p:cNvPr>
          <p:cNvSpPr>
            <a:spLocks noGrp="1"/>
          </p:cNvSpPr>
          <p:nvPr>
            <p:ph idx="1"/>
          </p:nvPr>
        </p:nvSpPr>
        <p:spPr/>
        <p:txBody>
          <a:bodyPr/>
          <a:lstStyle/>
          <a:p>
            <a:pPr marL="0" indent="0" algn="just">
              <a:buNone/>
            </a:pPr>
            <a:r>
              <a:rPr lang="en-US" b="0" i="0" dirty="0">
                <a:solidFill>
                  <a:srgbClr val="000000"/>
                </a:solidFill>
                <a:effectLst/>
                <a:latin typeface="Times New Roman" panose="02020603050405020304" pitchFamily="18" charset="0"/>
                <a:cs typeface="Times New Roman" panose="02020603050405020304" pitchFamily="18" charset="0"/>
              </a:rPr>
              <a:t>Besides, in the age of specialization it is not justified on the part of a single person or </a:t>
            </a:r>
            <a:r>
              <a:rPr lang="en-US" b="0" i="0" dirty="0" err="1">
                <a:solidFill>
                  <a:srgbClr val="000000"/>
                </a:solidFill>
                <a:effectLst/>
                <a:latin typeface="Times New Roman" panose="02020603050405020304" pitchFamily="18" charset="0"/>
                <a:cs typeface="Times New Roman" panose="02020603050405020304" pitchFamily="18" charset="0"/>
              </a:rPr>
              <a:t>organisation</a:t>
            </a:r>
            <a:r>
              <a:rPr lang="en-US" b="0" i="0" dirty="0">
                <a:solidFill>
                  <a:srgbClr val="000000"/>
                </a:solidFill>
                <a:effectLst/>
                <a:latin typeface="Times New Roman" panose="02020603050405020304" pitchFamily="18" charset="0"/>
                <a:cs typeface="Times New Roman" panose="02020603050405020304" pitchFamily="18" charset="0"/>
              </a:rPr>
              <a:t> to entertain both production as well as distribution work. Thus the producer has to take help of many distribution channels to transfer the goods to the ultimate consumers. In other words, many different distribution channels are needed between producers and consumers for effective distribution of products.</a:t>
            </a:r>
          </a:p>
        </p:txBody>
      </p:sp>
    </p:spTree>
    <p:extLst>
      <p:ext uri="{BB962C8B-B14F-4D97-AF65-F5344CB8AC3E}">
        <p14:creationId xmlns:p14="http://schemas.microsoft.com/office/powerpoint/2010/main" val="3344612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B8354-3612-5033-118D-49B8CAB25DBB}"/>
              </a:ext>
            </a:extLst>
          </p:cNvPr>
          <p:cNvSpPr>
            <a:spLocks noGrp="1"/>
          </p:cNvSpPr>
          <p:nvPr>
            <p:ph type="title"/>
          </p:nvPr>
        </p:nvSpPr>
        <p:spPr/>
        <p:txBody>
          <a:bodyPr/>
          <a:lstStyle/>
          <a:p>
            <a:pPr algn="ctr"/>
            <a:r>
              <a:rPr lang="en-US" dirty="0">
                <a:latin typeface="Stencil" panose="040409050D0802020404" pitchFamily="82" charset="0"/>
              </a:rPr>
              <a:t>DEFINITIONS</a:t>
            </a:r>
            <a:endParaRPr lang="en-IN" dirty="0">
              <a:latin typeface="Stencil" panose="040409050D0802020404" pitchFamily="82" charset="0"/>
            </a:endParaRPr>
          </a:p>
        </p:txBody>
      </p:sp>
      <p:sp>
        <p:nvSpPr>
          <p:cNvPr id="3" name="Content Placeholder 2">
            <a:extLst>
              <a:ext uri="{FF2B5EF4-FFF2-40B4-BE49-F238E27FC236}">
                <a16:creationId xmlns:a16="http://schemas.microsoft.com/office/drawing/2014/main" id="{CEBD2637-0085-F0AB-42D9-2F4B1B17A6DA}"/>
              </a:ext>
            </a:extLst>
          </p:cNvPr>
          <p:cNvSpPr>
            <a:spLocks noGrp="1"/>
          </p:cNvSpPr>
          <p:nvPr>
            <p:ph idx="1"/>
          </p:nvPr>
        </p:nvSpPr>
        <p:spPr/>
        <p:txBody>
          <a:bodyPr/>
          <a:lstStyle/>
          <a:p>
            <a:pPr algn="just">
              <a:buFont typeface="Wingdings" panose="05000000000000000000" pitchFamily="2" charset="2"/>
              <a:buChar char="q"/>
            </a:pPr>
            <a:r>
              <a:rPr lang="en-US" b="0" i="0" dirty="0">
                <a:solidFill>
                  <a:srgbClr val="4A4E57"/>
                </a:solidFill>
                <a:effectLst/>
                <a:latin typeface="Times New Roman" panose="02020603050405020304" pitchFamily="18" charset="0"/>
                <a:cs typeface="Times New Roman" panose="02020603050405020304" pitchFamily="18" charset="0"/>
              </a:rPr>
              <a:t>According to Philip Kotler, “Every producer seeks to link together the set of marketing intermediaries that best fulfil the firm’s objectives. This set of marketing intermediaries is called the marketing channel.”</a:t>
            </a:r>
          </a:p>
          <a:p>
            <a:pPr algn="just">
              <a:buFont typeface="Wingdings" panose="05000000000000000000" pitchFamily="2" charset="2"/>
              <a:buChar char="q"/>
            </a:pPr>
            <a:r>
              <a:rPr lang="en-US" b="0" i="0" dirty="0">
                <a:solidFill>
                  <a:srgbClr val="4A4E57"/>
                </a:solidFill>
                <a:effectLst/>
                <a:latin typeface="Times New Roman" panose="02020603050405020304" pitchFamily="18" charset="0"/>
                <a:cs typeface="Times New Roman" panose="02020603050405020304" pitchFamily="18" charset="0"/>
              </a:rPr>
              <a:t>According to Richard Buskirk, “Distribution channels are the systems of economic institutions through which a producer of goods delivers them into the hands of their users.”</a:t>
            </a:r>
          </a:p>
          <a:p>
            <a:pPr algn="just">
              <a:buFont typeface="Wingdings" panose="05000000000000000000" pitchFamily="2" charset="2"/>
              <a:buChar char="q"/>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6034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E5EC6-9A57-04FF-6460-2F1B681045A8}"/>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9060D89C-B943-F131-6CBB-45276B17E99C}"/>
              </a:ext>
            </a:extLst>
          </p:cNvPr>
          <p:cNvSpPr>
            <a:spLocks noGrp="1"/>
          </p:cNvSpPr>
          <p:nvPr>
            <p:ph idx="1"/>
          </p:nvPr>
        </p:nvSpPr>
        <p:spPr/>
        <p:txBody>
          <a:bodyPr/>
          <a:lstStyle/>
          <a:p>
            <a:pPr algn="just">
              <a:buFont typeface="Wingdings" panose="05000000000000000000" pitchFamily="2" charset="2"/>
              <a:buChar char="q"/>
            </a:pPr>
            <a:r>
              <a:rPr lang="en-US" b="0" i="0" dirty="0">
                <a:solidFill>
                  <a:srgbClr val="4A4E57"/>
                </a:solidFill>
                <a:effectLst/>
                <a:latin typeface="Times New Roman" panose="02020603050405020304" pitchFamily="18" charset="0"/>
                <a:cs typeface="Times New Roman" panose="02020603050405020304" pitchFamily="18" charset="0"/>
              </a:rPr>
              <a:t>According to William J. Stanton, “A channel of distribution for a product is the route taken by the title to the goods as they move from the producer to the ultimate consumers or industrial user.”</a:t>
            </a:r>
          </a:p>
          <a:p>
            <a:pPr algn="just">
              <a:buFont typeface="Wingdings" panose="05000000000000000000" pitchFamily="2" charset="2"/>
              <a:buChar char="q"/>
            </a:pPr>
            <a:r>
              <a:rPr lang="en-US" b="0" i="0" dirty="0">
                <a:solidFill>
                  <a:srgbClr val="4A4E57"/>
                </a:solidFill>
                <a:effectLst/>
                <a:latin typeface="Times New Roman" panose="02020603050405020304" pitchFamily="18" charset="0"/>
                <a:cs typeface="Times New Roman" panose="02020603050405020304" pitchFamily="18" charset="0"/>
              </a:rPr>
              <a:t>According to McCarthy, “Any sequence of institutions from the producer to the consumer, including none or any number of middlemen is called a channel of distribution.”</a:t>
            </a:r>
          </a:p>
          <a:p>
            <a:pPr algn="just">
              <a:buFont typeface="Wingdings" panose="05000000000000000000" pitchFamily="2" charset="2"/>
              <a:buChar char="q"/>
            </a:pPr>
            <a:endParaRPr lang="en-US" b="0" i="0" dirty="0">
              <a:solidFill>
                <a:srgbClr val="4A4E57"/>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80312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40</TotalTime>
  <Words>282</Words>
  <Application>Microsoft Office PowerPoint</Application>
  <PresentationFormat>Widescreen</PresentationFormat>
  <Paragraphs>8</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Stencil</vt:lpstr>
      <vt:lpstr>Times New Roman</vt:lpstr>
      <vt:lpstr>Tw Cen MT</vt:lpstr>
      <vt:lpstr>Tw Cen MT Condensed</vt:lpstr>
      <vt:lpstr>Wingdings</vt:lpstr>
      <vt:lpstr>Wingdings 3</vt:lpstr>
      <vt:lpstr>Integral</vt:lpstr>
      <vt:lpstr>PowerPoint Presentation</vt:lpstr>
      <vt:lpstr>Meaning and Definitions of International Distribution Channels: </vt:lpstr>
      <vt:lpstr>PowerPoint Presentation</vt:lpstr>
      <vt:lpstr>DEFINITIONS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Shailee Upadhayay</dc:creator>
  <cp:lastModifiedBy>Shailee Upadhayay</cp:lastModifiedBy>
  <cp:revision>1</cp:revision>
  <dcterms:created xsi:type="dcterms:W3CDTF">2023-03-17T04:09:55Z</dcterms:created>
  <dcterms:modified xsi:type="dcterms:W3CDTF">2023-03-17T04:50:19Z</dcterms:modified>
</cp:coreProperties>
</file>